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50" r:id="rId4"/>
  </p:sldMasterIdLst>
  <p:sldIdLst>
    <p:sldId id="256" r:id="rId5"/>
    <p:sldId id="287" r:id="rId6"/>
    <p:sldId id="268" r:id="rId7"/>
    <p:sldId id="269" r:id="rId8"/>
    <p:sldId id="270" r:id="rId9"/>
    <p:sldId id="275" r:id="rId10"/>
    <p:sldId id="277" r:id="rId11"/>
    <p:sldId id="278" r:id="rId12"/>
    <p:sldId id="281" r:id="rId13"/>
    <p:sldId id="282" r:id="rId14"/>
    <p:sldId id="283" r:id="rId15"/>
    <p:sldId id="284" r:id="rId16"/>
    <p:sldId id="285" r:id="rId17"/>
    <p:sldId id="286" r:id="rId18"/>
    <p:sldId id="279" r:id="rId19"/>
    <p:sldId id="288" r:id="rId20"/>
    <p:sldId id="266" r:id="rId21"/>
    <p:sldId id="289" r:id="rId22"/>
    <p:sldId id="290" r:id="rId23"/>
    <p:sldId id="291" r:id="rId24"/>
    <p:sldId id="292" r:id="rId25"/>
    <p:sldId id="293" r:id="rId2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125" d="100"/>
          <a:sy n="125" d="100"/>
        </p:scale>
        <p:origin x="1194" y="-3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tin Ward (HGS)" userId="bfa143f5-98c3-4d6b-bf49-a8ccd114306b" providerId="ADAL" clId="{A36E2B07-D6CA-40EE-9272-5BD3123E7209}"/>
    <pc:docChg chg="custSel modSld">
      <pc:chgData name="Martin Ward (HGS)" userId="bfa143f5-98c3-4d6b-bf49-a8ccd114306b" providerId="ADAL" clId="{A36E2B07-D6CA-40EE-9272-5BD3123E7209}" dt="2026-07-06T14:18:08.059" v="103" actId="6549"/>
      <pc:docMkLst>
        <pc:docMk/>
      </pc:docMkLst>
      <pc:sldChg chg="addSp delSp modSp mod">
        <pc:chgData name="Martin Ward (HGS)" userId="bfa143f5-98c3-4d6b-bf49-a8ccd114306b" providerId="ADAL" clId="{A36E2B07-D6CA-40EE-9272-5BD3123E7209}" dt="2026-07-06T14:16:28.377" v="4" actId="478"/>
        <pc:sldMkLst>
          <pc:docMk/>
          <pc:sldMk cId="1507832627" sldId="269"/>
        </pc:sldMkLst>
        <pc:picChg chg="add mod">
          <ac:chgData name="Martin Ward (HGS)" userId="bfa143f5-98c3-4d6b-bf49-a8ccd114306b" providerId="ADAL" clId="{A36E2B07-D6CA-40EE-9272-5BD3123E7209}" dt="2026-07-06T14:16:19.505" v="2" actId="1076"/>
          <ac:picMkLst>
            <pc:docMk/>
            <pc:sldMk cId="1507832627" sldId="269"/>
            <ac:picMk id="4" creationId="{CA42A495-BB57-67F0-A588-F5A3140A782B}"/>
          </ac:picMkLst>
        </pc:picChg>
        <pc:picChg chg="add del">
          <ac:chgData name="Martin Ward (HGS)" userId="bfa143f5-98c3-4d6b-bf49-a8ccd114306b" providerId="ADAL" clId="{A36E2B07-D6CA-40EE-9272-5BD3123E7209}" dt="2026-07-06T14:16:28.377" v="4" actId="478"/>
          <ac:picMkLst>
            <pc:docMk/>
            <pc:sldMk cId="1507832627" sldId="269"/>
            <ac:picMk id="6" creationId="{D7A35DAF-287A-F3E2-92BA-7701AEA7010A}"/>
          </ac:picMkLst>
        </pc:picChg>
      </pc:sldChg>
      <pc:sldChg chg="addSp modSp mod">
        <pc:chgData name="Martin Ward (HGS)" userId="bfa143f5-98c3-4d6b-bf49-a8ccd114306b" providerId="ADAL" clId="{A36E2B07-D6CA-40EE-9272-5BD3123E7209}" dt="2026-07-06T14:17:14.482" v="7" actId="14100"/>
        <pc:sldMkLst>
          <pc:docMk/>
          <pc:sldMk cId="3983800755" sldId="279"/>
        </pc:sldMkLst>
        <pc:picChg chg="add mod">
          <ac:chgData name="Martin Ward (HGS)" userId="bfa143f5-98c3-4d6b-bf49-a8ccd114306b" providerId="ADAL" clId="{A36E2B07-D6CA-40EE-9272-5BD3123E7209}" dt="2026-07-06T14:17:14.482" v="7" actId="14100"/>
          <ac:picMkLst>
            <pc:docMk/>
            <pc:sldMk cId="3983800755" sldId="279"/>
            <ac:picMk id="5" creationId="{F146D0E6-BC37-2F9C-C7FE-BAD2523BA785}"/>
          </ac:picMkLst>
        </pc:picChg>
      </pc:sldChg>
      <pc:sldChg chg="modSp mod">
        <pc:chgData name="Martin Ward (HGS)" userId="bfa143f5-98c3-4d6b-bf49-a8ccd114306b" providerId="ADAL" clId="{A36E2B07-D6CA-40EE-9272-5BD3123E7209}" dt="2026-07-06T14:18:08.059" v="103" actId="6549"/>
        <pc:sldMkLst>
          <pc:docMk/>
          <pc:sldMk cId="3107330564" sldId="289"/>
        </pc:sldMkLst>
        <pc:spChg chg="mod">
          <ac:chgData name="Martin Ward (HGS)" userId="bfa143f5-98c3-4d6b-bf49-a8ccd114306b" providerId="ADAL" clId="{A36E2B07-D6CA-40EE-9272-5BD3123E7209}" dt="2026-07-06T14:18:08.059" v="103" actId="6549"/>
          <ac:spMkLst>
            <pc:docMk/>
            <pc:sldMk cId="3107330564" sldId="289"/>
            <ac:spMk id="3" creationId="{8C8300A0-E0E0-417E-889B-8F385E8EF10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754ED01-E2A0-4C1E-8E21-014B9904157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54ED01-E2A0-4C1E-8E21-014B9904157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Drag picture to placeholder or click icon to add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9A7303D9-24F5-FC42-89E9-A73F8390B462}" type="datetimeFigureOut">
              <a:rPr lang="en-US" smtClean="0"/>
              <a:pPr/>
              <a:t>7/6/2026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5BBE6311-5530-2445-9268-489A7D757727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51" r:id="rId1"/>
    <p:sldLayoutId id="2147483952" r:id="rId2"/>
    <p:sldLayoutId id="2147483953" r:id="rId3"/>
    <p:sldLayoutId id="2147483954" r:id="rId4"/>
    <p:sldLayoutId id="2147483955" r:id="rId5"/>
    <p:sldLayoutId id="2147483956" r:id="rId6"/>
    <p:sldLayoutId id="2147483957" r:id="rId7"/>
    <p:sldLayoutId id="2147483958" r:id="rId8"/>
    <p:sldLayoutId id="2147483959" r:id="rId9"/>
    <p:sldLayoutId id="2147483960" r:id="rId10"/>
    <p:sldLayoutId id="214748396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45840" y="1136132"/>
            <a:ext cx="7772400" cy="4571999"/>
          </a:xfrm>
        </p:spPr>
        <p:txBody>
          <a:bodyPr>
            <a:normAutofit/>
          </a:bodyPr>
          <a:lstStyle/>
          <a:p>
            <a:pPr algn="ctr"/>
            <a:r>
              <a:rPr lang="en-GB" sz="6600" dirty="0" err="1"/>
              <a:t>Eduqas</a:t>
            </a:r>
            <a:br>
              <a:rPr lang="en-GB" sz="6600" dirty="0"/>
            </a:br>
            <a:r>
              <a:rPr lang="en-GB" sz="6600" dirty="0"/>
              <a:t>A-Level Music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649" y="4800600"/>
            <a:ext cx="8818240" cy="914400"/>
          </a:xfrm>
        </p:spPr>
        <p:txBody>
          <a:bodyPr>
            <a:noAutofit/>
          </a:bodyPr>
          <a:lstStyle/>
          <a:p>
            <a:r>
              <a:rPr lang="en-GB" sz="2400" dirty="0"/>
              <a:t>King Edward VI Handsworth Grammar School for Boys</a:t>
            </a:r>
          </a:p>
        </p:txBody>
      </p:sp>
      <p:pic>
        <p:nvPicPr>
          <p:cNvPr id="4" name="Picture 3" descr="HGS Small.tif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22190" y="332656"/>
            <a:ext cx="1333500" cy="1270000"/>
          </a:xfrm>
          <a:prstGeom prst="rect">
            <a:avLst/>
          </a:prstGeom>
        </p:spPr>
      </p:pic>
      <p:pic>
        <p:nvPicPr>
          <p:cNvPr id="5" name="Picture 4" descr="KE Badg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8969" y="221873"/>
            <a:ext cx="1855992" cy="185599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 advClick="0" advTm="10000">
        <p:push dir="u"/>
      </p:transition>
    </mc:Choice>
    <mc:Fallback xmlns="">
      <p:transition xmlns:p14="http://schemas.microsoft.com/office/powerpoint/2010/main" spd="slow" advClick="0" advTm="10000">
        <p:push dir="u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601AE61-D85B-4C65-9722-A6DF9371DD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11960" y="-1136"/>
            <a:ext cx="475727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CE103A-A67A-4A52-8A6B-EE67E09E5C66}"/>
              </a:ext>
            </a:extLst>
          </p:cNvPr>
          <p:cNvSpPr txBox="1"/>
          <p:nvPr/>
        </p:nvSpPr>
        <p:spPr>
          <a:xfrm>
            <a:off x="755576" y="2060848"/>
            <a:ext cx="29931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Make sure you know these!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1B11742-41B0-4388-B58A-BC4D389897EF}"/>
              </a:ext>
            </a:extLst>
          </p:cNvPr>
          <p:cNvCxnSpPr>
            <a:cxnSpLocks/>
          </p:cNvCxnSpPr>
          <p:nvPr/>
        </p:nvCxnSpPr>
        <p:spPr>
          <a:xfrm>
            <a:off x="3779912" y="1916832"/>
            <a:ext cx="576064" cy="0"/>
          </a:xfrm>
          <a:prstGeom prst="straightConnector1">
            <a:avLst/>
          </a:prstGeom>
          <a:ln w="5715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224802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96D5DCD-C93C-451A-83AD-61DA7BF685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3783" y="699706"/>
            <a:ext cx="8116433" cy="545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21343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cxnSp>
        <p:nvCxnSpPr>
          <p:cNvPr id="15" name="Connector: Curved 14">
            <a:extLst>
              <a:ext uri="{FF2B5EF4-FFF2-40B4-BE49-F238E27FC236}">
                <a16:creationId xmlns:a16="http://schemas.microsoft.com/office/drawing/2014/main" id="{9E30F2CB-D3DC-462B-AB0A-6CBBC6397430}"/>
              </a:ext>
            </a:extLst>
          </p:cNvPr>
          <p:cNvCxnSpPr>
            <a:cxnSpLocks/>
          </p:cNvCxnSpPr>
          <p:nvPr/>
        </p:nvCxnSpPr>
        <p:spPr>
          <a:xfrm rot="16200000" flipV="1">
            <a:off x="3300845" y="4980795"/>
            <a:ext cx="982512" cy="812781"/>
          </a:xfrm>
          <a:prstGeom prst="curvedConnector3">
            <a:avLst>
              <a:gd name="adj1" fmla="val 50000"/>
            </a:avLst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ADF60A2A-34CE-4D2C-9056-B1BE6BA6188F}"/>
              </a:ext>
            </a:extLst>
          </p:cNvPr>
          <p:cNvSpPr txBox="1"/>
          <p:nvPr/>
        </p:nvSpPr>
        <p:spPr>
          <a:xfrm>
            <a:off x="3792101" y="6165304"/>
            <a:ext cx="28049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This is an ‘extension’ task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971E50EC-E802-4B02-A9F9-70F2256FD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5615" y="764705"/>
            <a:ext cx="7931387" cy="41574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61068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43AC40E-AD72-4930-982F-8C09A2551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07" y="1196752"/>
            <a:ext cx="7718829" cy="100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8686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84BC709-F146-40CD-967E-7418EBF30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31684" y="37005"/>
            <a:ext cx="5460796" cy="6783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51972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61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3 - Appraising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62E3EE-F594-43E4-9B0C-28CAA23935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9872" y="116632"/>
            <a:ext cx="5557032" cy="6294602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4E32884-E640-48D1-A026-31CB0F013F65}"/>
              </a:ext>
            </a:extLst>
          </p:cNvPr>
          <p:cNvCxnSpPr>
            <a:cxnSpLocks/>
          </p:cNvCxnSpPr>
          <p:nvPr/>
        </p:nvCxnSpPr>
        <p:spPr>
          <a:xfrm>
            <a:off x="2123728" y="3645024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2C7BC90-B78B-41A1-B417-594012931BDE}"/>
              </a:ext>
            </a:extLst>
          </p:cNvPr>
          <p:cNvSpPr txBox="1"/>
          <p:nvPr/>
        </p:nvSpPr>
        <p:spPr>
          <a:xfrm>
            <a:off x="348242" y="3460358"/>
            <a:ext cx="19118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study </a:t>
            </a:r>
            <a:r>
              <a:rPr lang="en-GB" dirty="0" err="1"/>
              <a:t>AoS</a:t>
            </a:r>
            <a:r>
              <a:rPr lang="en-GB" dirty="0"/>
              <a:t> D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0B6847A4-1B26-4134-A961-09F2495EB27B}"/>
              </a:ext>
            </a:extLst>
          </p:cNvPr>
          <p:cNvCxnSpPr>
            <a:cxnSpLocks/>
          </p:cNvCxnSpPr>
          <p:nvPr/>
        </p:nvCxnSpPr>
        <p:spPr>
          <a:xfrm>
            <a:off x="2123728" y="4149080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5027B1AD-141A-4CBA-948D-D853BCD2F371}"/>
              </a:ext>
            </a:extLst>
          </p:cNvPr>
          <p:cNvSpPr txBox="1"/>
          <p:nvPr/>
        </p:nvSpPr>
        <p:spPr>
          <a:xfrm>
            <a:off x="343554" y="3937269"/>
            <a:ext cx="18476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We study </a:t>
            </a:r>
            <a:r>
              <a:rPr lang="en-GB" dirty="0" err="1"/>
              <a:t>AoS</a:t>
            </a:r>
            <a:r>
              <a:rPr lang="en-GB" dirty="0"/>
              <a:t> E</a:t>
            </a:r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8F970593-72AF-4D87-87E3-E90FCD4290AA}"/>
              </a:ext>
            </a:extLst>
          </p:cNvPr>
          <p:cNvCxnSpPr>
            <a:cxnSpLocks/>
          </p:cNvCxnSpPr>
          <p:nvPr/>
        </p:nvCxnSpPr>
        <p:spPr>
          <a:xfrm>
            <a:off x="2123728" y="5157192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69A304F-142E-44EC-A0B2-44292E9DE89F}"/>
              </a:ext>
            </a:extLst>
          </p:cNvPr>
          <p:cNvCxnSpPr>
            <a:cxnSpLocks/>
          </p:cNvCxnSpPr>
          <p:nvPr/>
        </p:nvCxnSpPr>
        <p:spPr>
          <a:xfrm>
            <a:off x="2123728" y="5589240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587F08B4-D056-4F13-91D1-D1BE5A60244C}"/>
              </a:ext>
            </a:extLst>
          </p:cNvPr>
          <p:cNvSpPr txBox="1"/>
          <p:nvPr/>
        </p:nvSpPr>
        <p:spPr>
          <a:xfrm>
            <a:off x="387355" y="5000912"/>
            <a:ext cx="1736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These are your</a:t>
            </a:r>
          </a:p>
          <a:p>
            <a:pPr algn="ctr"/>
            <a:r>
              <a:rPr lang="en-GB" dirty="0"/>
              <a:t>set works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46D0E6-BC37-2F9C-C7FE-BAD2523BA7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8811" y="4998248"/>
            <a:ext cx="4632478" cy="807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8007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614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3 - Appraising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430F05E-58D9-412C-9742-058215F6AA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0104" y="0"/>
            <a:ext cx="5382376" cy="6801799"/>
          </a:xfrm>
          <a:prstGeom prst="rect">
            <a:avLst/>
          </a:prstGeom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2E66B953-6E4A-473C-8318-3B92F6708917}"/>
              </a:ext>
            </a:extLst>
          </p:cNvPr>
          <p:cNvCxnSpPr>
            <a:cxnSpLocks/>
          </p:cNvCxnSpPr>
          <p:nvPr/>
        </p:nvCxnSpPr>
        <p:spPr>
          <a:xfrm>
            <a:off x="2275925" y="2433152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6C32F8B-6DEC-4D18-970C-38D43F536799}"/>
              </a:ext>
            </a:extLst>
          </p:cNvPr>
          <p:cNvCxnSpPr>
            <a:cxnSpLocks/>
          </p:cNvCxnSpPr>
          <p:nvPr/>
        </p:nvCxnSpPr>
        <p:spPr>
          <a:xfrm>
            <a:off x="2275925" y="2865200"/>
            <a:ext cx="1296144" cy="0"/>
          </a:xfrm>
          <a:prstGeom prst="straightConnector1">
            <a:avLst/>
          </a:prstGeom>
          <a:ln w="63500">
            <a:solidFill>
              <a:schemeClr val="tx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9E43645D-B8DB-488A-956D-3CE3109F2646}"/>
              </a:ext>
            </a:extLst>
          </p:cNvPr>
          <p:cNvSpPr txBox="1"/>
          <p:nvPr/>
        </p:nvSpPr>
        <p:spPr>
          <a:xfrm>
            <a:off x="539552" y="2276872"/>
            <a:ext cx="1736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/>
              <a:t>These are your</a:t>
            </a:r>
          </a:p>
          <a:p>
            <a:pPr algn="ctr"/>
            <a:r>
              <a:rPr lang="en-GB" dirty="0"/>
              <a:t>set works</a:t>
            </a:r>
          </a:p>
        </p:txBody>
      </p:sp>
    </p:spTree>
    <p:extLst>
      <p:ext uri="{BB962C8B-B14F-4D97-AF65-F5344CB8AC3E}">
        <p14:creationId xmlns:p14="http://schemas.microsoft.com/office/powerpoint/2010/main" val="42338061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Component 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61565"/>
            <a:ext cx="8229600" cy="4691771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A choice of </a:t>
            </a:r>
            <a:r>
              <a:rPr lang="en-US" b="1" dirty="0"/>
              <a:t>one </a:t>
            </a:r>
            <a:r>
              <a:rPr lang="en-US" dirty="0"/>
              <a:t>area of study from:</a:t>
            </a:r>
            <a:br>
              <a:rPr lang="en-US" dirty="0"/>
            </a:br>
            <a:r>
              <a:rPr lang="en-US" dirty="0"/>
              <a:t>Area of study E: </a:t>
            </a:r>
            <a:r>
              <a:rPr lang="en-US" b="1" dirty="0"/>
              <a:t>Into the Twentieth Century </a:t>
            </a:r>
            <a:r>
              <a:rPr lang="en-US" dirty="0"/>
              <a:t>including </a:t>
            </a:r>
            <a:r>
              <a:rPr lang="en-US" b="1" dirty="0"/>
              <a:t>two </a:t>
            </a:r>
            <a:r>
              <a:rPr lang="en-US" dirty="0"/>
              <a:t>set works: </a:t>
            </a:r>
          </a:p>
          <a:p>
            <a:r>
              <a:rPr lang="en-US" i="1" dirty="0"/>
              <a:t>Trio for Oboe, Bassoon and Piano, Movement II: </a:t>
            </a:r>
            <a:r>
              <a:rPr lang="en-US" dirty="0"/>
              <a:t>Poulenc </a:t>
            </a:r>
            <a:r>
              <a:rPr lang="en-US" i="1" dirty="0"/>
              <a:t>Three Nocturnes, Number 1, </a:t>
            </a:r>
            <a:r>
              <a:rPr lang="en-US" i="1" dirty="0" err="1"/>
              <a:t>Nuages</a:t>
            </a:r>
            <a:r>
              <a:rPr lang="en-US" i="1" dirty="0"/>
              <a:t>: </a:t>
            </a:r>
            <a:r>
              <a:rPr lang="en-US" dirty="0"/>
              <a:t>Debussy </a:t>
            </a:r>
          </a:p>
          <a:p>
            <a:r>
              <a:rPr lang="en-US" dirty="0"/>
              <a:t>Area of study F: </a:t>
            </a:r>
            <a:r>
              <a:rPr lang="en-US" b="1" dirty="0"/>
              <a:t>Into the Twenty-first Century </a:t>
            </a:r>
            <a:r>
              <a:rPr lang="en-US" dirty="0"/>
              <a:t>including </a:t>
            </a:r>
            <a:r>
              <a:rPr lang="en-US" b="1" dirty="0"/>
              <a:t>two </a:t>
            </a:r>
            <a:r>
              <a:rPr lang="en-US" dirty="0"/>
              <a:t>set works: </a:t>
            </a:r>
          </a:p>
          <a:p>
            <a:r>
              <a:rPr lang="en-US" dirty="0"/>
              <a:t> </a:t>
            </a:r>
            <a:r>
              <a:rPr lang="en-US" i="1" dirty="0" err="1"/>
              <a:t>Asyla</a:t>
            </a:r>
            <a:r>
              <a:rPr lang="en-US" i="1" dirty="0"/>
              <a:t>, Movement 3, </a:t>
            </a:r>
            <a:r>
              <a:rPr lang="en-US" i="1" dirty="0" err="1"/>
              <a:t>Ecstasio</a:t>
            </a:r>
            <a:r>
              <a:rPr lang="en-US" i="1" dirty="0"/>
              <a:t>: </a:t>
            </a:r>
            <a:r>
              <a:rPr lang="en-US" dirty="0"/>
              <a:t>Thomas </a:t>
            </a:r>
            <a:r>
              <a:rPr lang="en-US" dirty="0" err="1"/>
              <a:t>Adès</a:t>
            </a:r>
            <a:r>
              <a:rPr lang="en-US" dirty="0"/>
              <a:t> </a:t>
            </a:r>
          </a:p>
          <a:p>
            <a:r>
              <a:rPr lang="en-US" dirty="0"/>
              <a:t> </a:t>
            </a:r>
            <a:r>
              <a:rPr lang="en-US" i="1" dirty="0"/>
              <a:t>String Quartet No. 2 (Opus California) Movements 1 (Boardwalk) and 4 (Natural </a:t>
            </a:r>
            <a:endParaRPr lang="en-US" dirty="0"/>
          </a:p>
          <a:p>
            <a:r>
              <a:rPr lang="en-US" i="1" dirty="0"/>
              <a:t>Bridges): </a:t>
            </a:r>
            <a:r>
              <a:rPr lang="en-US" dirty="0"/>
              <a:t>Sally Beamish </a:t>
            </a:r>
          </a:p>
          <a:p>
            <a:r>
              <a:rPr lang="en-US" b="1" dirty="0"/>
              <a:t>Questions: </a:t>
            </a:r>
            <a:endParaRPr lang="en-US" dirty="0"/>
          </a:p>
          <a:p>
            <a:pPr lvl="1"/>
            <a:r>
              <a:rPr lang="en-US" sz="2400" dirty="0"/>
              <a:t>Set work analysis with a score </a:t>
            </a:r>
          </a:p>
          <a:p>
            <a:pPr lvl="1"/>
            <a:r>
              <a:rPr lang="en-US" sz="2400" dirty="0"/>
              <a:t>Extended responses on wider context </a:t>
            </a:r>
          </a:p>
          <a:p>
            <a:pPr lvl="1"/>
            <a:r>
              <a:rPr lang="en-US" sz="2400" dirty="0"/>
              <a:t>Unprepared extracts of music with and without a score </a:t>
            </a:r>
          </a:p>
          <a:p>
            <a:pPr lvl="1"/>
            <a:r>
              <a:rPr lang="en-US" sz="2400" dirty="0"/>
              <a:t>Comparison questions </a:t>
            </a:r>
          </a:p>
          <a:p>
            <a:r>
              <a:rPr lang="en-US" dirty="0"/>
              <a:t>This component includes a listening examination. 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81035512"/>
      </p:ext>
    </p:extLst>
  </p:cSld>
  <p:clrMapOvr>
    <a:masterClrMapping/>
  </p:clrMapOvr>
  <p:transition spd="slow" advTm="10000">
    <p:cover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300A0-E0E0-417E-889B-8F385E8EF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>
              <a:buAutoNum type="arabicParenR"/>
            </a:pPr>
            <a:r>
              <a:rPr lang="en-GB" b="0" dirty="0"/>
              <a:t>Component 1 - Prepare one solo piece for performance. It must last approximately 2 minutes and you will need to have a copy of the score for me to consult. Your piece should be grade 5/6 standard, minimum. Use slide 7 to help.</a:t>
            </a:r>
          </a:p>
          <a:p>
            <a:pPr marL="457200" indent="-457200">
              <a:buAutoNum type="arabicParenR"/>
            </a:pPr>
            <a:r>
              <a:rPr lang="en-GB" b="0" dirty="0"/>
              <a:t>Component 2 – learn the terms shown on slide 10 (structure, devices/ development and tonality/ harmony)</a:t>
            </a:r>
          </a:p>
          <a:p>
            <a:pPr marL="457200" indent="-457200">
              <a:buAutoNum type="arabicParenR"/>
            </a:pPr>
            <a:r>
              <a:rPr lang="en-GB" b="0" dirty="0"/>
              <a:t>Component 2 – work through the composing tasks A, B and C. I would like to see your ideas when you start in September.</a:t>
            </a:r>
          </a:p>
          <a:p>
            <a:pPr marL="457200" indent="-457200">
              <a:buAutoNum type="arabicParenR"/>
            </a:pPr>
            <a:r>
              <a:rPr lang="en-GB" b="0" dirty="0"/>
              <a:t>Component 3 - Listen to Haydn’s Symphony No. 100 in G major and to Schubert’s Symphony No. 5 in B </a:t>
            </a:r>
            <a:r>
              <a:rPr lang="en-GB" b="0"/>
              <a:t>flat major. </a:t>
            </a:r>
            <a:r>
              <a:rPr lang="en-GB" b="0" dirty="0"/>
              <a:t>These are your set </a:t>
            </a:r>
            <a:r>
              <a:rPr lang="en-GB" b="0" dirty="0" err="1"/>
              <a:t>AoS</a:t>
            </a:r>
            <a:r>
              <a:rPr lang="en-GB" b="0" dirty="0"/>
              <a:t> A set works. Write a page about each symphony ensuring that you include details about the composer and the background to each composition.</a:t>
            </a:r>
          </a:p>
          <a:p>
            <a:pPr marL="457200" indent="-457200">
              <a:buAutoNum type="arabicParenR"/>
            </a:pPr>
            <a:endParaRPr lang="en-GB" b="0" dirty="0"/>
          </a:p>
          <a:p>
            <a:pPr marL="457200" indent="-457200">
              <a:buAutoNum type="arabicParenR"/>
            </a:pPr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073305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8300A0-E0E0-417E-889B-8F385E8EF1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b="0" dirty="0"/>
              <a:t>5) Pick 2 symphonies </a:t>
            </a:r>
          </a:p>
          <a:p>
            <a:r>
              <a:rPr lang="en-GB" b="0" dirty="0"/>
              <a:t>listed on this slide and the</a:t>
            </a:r>
          </a:p>
          <a:p>
            <a:r>
              <a:rPr lang="en-GB" b="0" dirty="0"/>
              <a:t>next and find out: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When it was written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Instrumentation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Structure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Keys</a:t>
            </a:r>
          </a:p>
          <a:p>
            <a:pPr marL="342900" indent="-342900">
              <a:buFontTx/>
              <a:buChar char="-"/>
            </a:pPr>
            <a:r>
              <a:rPr lang="en-GB" b="0" dirty="0"/>
              <a:t>Other key features</a:t>
            </a:r>
          </a:p>
          <a:p>
            <a:r>
              <a:rPr lang="en-GB" b="0" dirty="0"/>
              <a:t>Write this down.</a:t>
            </a:r>
          </a:p>
          <a:p>
            <a:pPr marL="457200" indent="-457200">
              <a:buAutoNum type="arabicParenR"/>
            </a:pPr>
            <a:endParaRPr lang="en-GB" b="0" dirty="0"/>
          </a:p>
          <a:p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A75188-2F35-49AA-886E-3177A11C6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17060"/>
            <a:ext cx="5087060" cy="68494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563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5B708-1413-4D66-B886-A9A6E0BF13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4950EF3-020B-45E1-98D6-0DC7698797C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b="0" dirty="0"/>
              <a:t>Over the next few slides you will be introduced to the </a:t>
            </a:r>
            <a:r>
              <a:rPr lang="en-GB" b="0" dirty="0" err="1"/>
              <a:t>Eduqas</a:t>
            </a:r>
            <a:r>
              <a:rPr lang="en-GB" b="0" dirty="0"/>
              <a:t> A-level course. I’ve not included all the information just the parts I feel are most relevant to you at the moment.</a:t>
            </a:r>
          </a:p>
          <a:p>
            <a:endParaRPr lang="en-GB" b="0" dirty="0"/>
          </a:p>
          <a:p>
            <a:r>
              <a:rPr lang="en-GB" b="0" dirty="0"/>
              <a:t>Please read through it carefully.</a:t>
            </a:r>
          </a:p>
          <a:p>
            <a:r>
              <a:rPr lang="en-GB" b="0" dirty="0"/>
              <a:t>There are tasks at the end of the presentation which should be completed in time for your first lesson in September.</a:t>
            </a:r>
          </a:p>
          <a:p>
            <a:endParaRPr lang="en-GB" dirty="0"/>
          </a:p>
          <a:p>
            <a:r>
              <a:rPr lang="en-GB" dirty="0"/>
              <a:t>Mr. M. Ward</a:t>
            </a:r>
          </a:p>
          <a:p>
            <a:r>
              <a:rPr lang="en-GB" b="0" dirty="0"/>
              <a:t>mward@Handsworth.bham.sch.uk</a:t>
            </a:r>
          </a:p>
          <a:p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val="186663056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134E527-6481-4DD4-BCAD-F562AB1D246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12776" y="357480"/>
            <a:ext cx="5296639" cy="4079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8897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F9878F-8307-44E8-8F5D-874874E05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373563"/>
          </a:xfrm>
        </p:spPr>
        <p:txBody>
          <a:bodyPr>
            <a:normAutofit/>
          </a:bodyPr>
          <a:lstStyle/>
          <a:p>
            <a:r>
              <a:rPr lang="en-GB" b="0" dirty="0"/>
              <a:t>6) Find out the key features</a:t>
            </a:r>
          </a:p>
          <a:p>
            <a:r>
              <a:rPr lang="en-GB" b="0" dirty="0"/>
              <a:t>of Ragtime, Dixieland,</a:t>
            </a:r>
          </a:p>
          <a:p>
            <a:r>
              <a:rPr lang="en-GB" b="0" dirty="0"/>
              <a:t>Early Jazz, Big Band, </a:t>
            </a:r>
          </a:p>
          <a:p>
            <a:r>
              <a:rPr lang="en-GB" b="0" dirty="0"/>
              <a:t>Be-bop and Cool Jazz</a:t>
            </a:r>
          </a:p>
          <a:p>
            <a:endParaRPr lang="en-GB" b="0" dirty="0"/>
          </a:p>
          <a:p>
            <a:r>
              <a:rPr lang="en-GB" b="0" dirty="0"/>
              <a:t>Listen to a selection of the</a:t>
            </a:r>
          </a:p>
          <a:p>
            <a:r>
              <a:rPr lang="en-GB" b="0" dirty="0"/>
              <a:t>Compositions/ albums </a:t>
            </a:r>
          </a:p>
          <a:p>
            <a:r>
              <a:rPr lang="en-GB" b="0" dirty="0"/>
              <a:t>listed on this slide</a:t>
            </a:r>
          </a:p>
          <a:p>
            <a:pPr marL="457200" indent="-457200">
              <a:buAutoNum type="arabicParenR"/>
            </a:pPr>
            <a:endParaRPr lang="en-GB" b="0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E3A6C2D-C848-41A3-98C5-849796B590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24757" y="731837"/>
            <a:ext cx="5039428" cy="235533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18B5C7A-636C-4F93-BB99-08C0421574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1951" y="3277281"/>
            <a:ext cx="5115639" cy="2448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8405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458305-4BAA-4470-B69E-196D54B56E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TASKS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2F9878F-8307-44E8-8F5D-874874E05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752600"/>
            <a:ext cx="7620000" cy="4373563"/>
          </a:xfrm>
        </p:spPr>
        <p:txBody>
          <a:bodyPr>
            <a:normAutofit/>
          </a:bodyPr>
          <a:lstStyle/>
          <a:p>
            <a:r>
              <a:rPr lang="en-GB" b="0" dirty="0"/>
              <a:t>7) Brush up on your treble clef or bass clef reading if needed.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50306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7C1267E-5C9D-4D57-8943-0B45046D2E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542" y="0"/>
            <a:ext cx="4742916" cy="68580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D4DCD5C-4F82-4540-882B-36562AD656FF}"/>
              </a:ext>
            </a:extLst>
          </p:cNvPr>
          <p:cNvSpPr txBox="1"/>
          <p:nvPr/>
        </p:nvSpPr>
        <p:spPr>
          <a:xfrm>
            <a:off x="179512" y="1268760"/>
            <a:ext cx="20056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Most students opt</a:t>
            </a:r>
          </a:p>
          <a:p>
            <a:r>
              <a:rPr lang="en-GB" dirty="0"/>
              <a:t>for ‘A’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2B164917-7706-48FA-AC04-8D11D2C80A52}"/>
              </a:ext>
            </a:extLst>
          </p:cNvPr>
          <p:cNvCxnSpPr/>
          <p:nvPr/>
        </p:nvCxnSpPr>
        <p:spPr>
          <a:xfrm>
            <a:off x="1403648" y="1915091"/>
            <a:ext cx="796894" cy="577805"/>
          </a:xfrm>
          <a:prstGeom prst="straightConnector1">
            <a:avLst/>
          </a:prstGeom>
          <a:ln w="603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5DA446C-89AA-4799-8776-3FCECA79761C}"/>
              </a:ext>
            </a:extLst>
          </p:cNvPr>
          <p:cNvCxnSpPr>
            <a:cxnSpLocks/>
          </p:cNvCxnSpPr>
          <p:nvPr/>
        </p:nvCxnSpPr>
        <p:spPr>
          <a:xfrm>
            <a:off x="759154" y="1994571"/>
            <a:ext cx="1580598" cy="2730573"/>
          </a:xfrm>
          <a:prstGeom prst="straightConnector1">
            <a:avLst/>
          </a:prstGeom>
          <a:ln w="6032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2187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5316CDA-7988-4607-9E60-101692FFE2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1312" y="109074"/>
            <a:ext cx="5201376" cy="66398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A42A495-BB57-67F0-A588-F5A3140A7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95736" y="2492896"/>
            <a:ext cx="2498701" cy="723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8326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1 - Performing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A717FB4-E6F0-4EA4-9443-BEE6D2D65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91880" y="0"/>
            <a:ext cx="516257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105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1 - Performing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3089C76-3D9F-4462-93B6-BFDA2483C4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63486" y="4584"/>
            <a:ext cx="5253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81583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0957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1 - Performing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A2B79BE-0E23-4943-9366-705C0BDD41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237515"/>
            <a:ext cx="5515745" cy="6382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564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9908959-5A2D-4F8F-B05D-38594040E5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39952" y="-23522"/>
            <a:ext cx="4839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423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1BA014C-0CDE-4D56-A876-9A4132AB744C}"/>
              </a:ext>
            </a:extLst>
          </p:cNvPr>
          <p:cNvSpPr txBox="1"/>
          <p:nvPr/>
        </p:nvSpPr>
        <p:spPr>
          <a:xfrm>
            <a:off x="251520" y="260648"/>
            <a:ext cx="31341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/>
              <a:t>Component 2 - Composing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40CE54B-91FB-4010-87B8-E92BB73E4F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9032" y="19508"/>
            <a:ext cx="510663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73214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ssential">
  <a:themeElements>
    <a:clrScheme name="Essential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sential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D917BC13AAAC94784DEBB1F88544FB9" ma:contentTypeVersion="12" ma:contentTypeDescription="Create a new document." ma:contentTypeScope="" ma:versionID="d64d294b13835474bd07c1c3eaca3120">
  <xsd:schema xmlns:xsd="http://www.w3.org/2001/XMLSchema" xmlns:xs="http://www.w3.org/2001/XMLSchema" xmlns:p="http://schemas.microsoft.com/office/2006/metadata/properties" xmlns:ns2="1d2f2b20-96d0-444b-bd27-57d919887fa6" targetNamespace="http://schemas.microsoft.com/office/2006/metadata/properties" ma:root="true" ma:fieldsID="9e383050a2275c8ba4ce907e848b54be" ns2:_="">
    <xsd:import namespace="1d2f2b20-96d0-444b-bd27-57d919887f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d2f2b20-96d0-444b-bd27-57d919887f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01842b92-7d52-4e23-b04f-87756828c60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d2f2b20-96d0-444b-bd27-57d919887fa6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689EF12-2C83-41E3-A58E-3FF954B2B3C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d2f2b20-96d0-444b-bd27-57d919887f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61B7679-1E4B-4F90-B79F-BC919D308796}">
  <ds:schemaRefs>
    <ds:schemaRef ds:uri="http://schemas.microsoft.com/office/2006/metadata/properties"/>
    <ds:schemaRef ds:uri="http://schemas.microsoft.com/office/infopath/2007/PartnerControls"/>
    <ds:schemaRef ds:uri="1d2f2b20-96d0-444b-bd27-57d919887fa6"/>
  </ds:schemaRefs>
</ds:datastoreItem>
</file>

<file path=customXml/itemProps3.xml><?xml version="1.0" encoding="utf-8"?>
<ds:datastoreItem xmlns:ds="http://schemas.openxmlformats.org/officeDocument/2006/customXml" ds:itemID="{4BDE7606-1AD1-4346-992F-58F6F08023B2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d01f8ca0-c98d-4f0a-bb28-4e4ea4cfaf9f}" enabled="0" method="" siteId="{d01f8ca0-c98d-4f0a-bb28-4e4ea4cfaf9f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Essential.thmx</Template>
  <TotalTime>1020</TotalTime>
  <Words>537</Words>
  <Application>Microsoft Office PowerPoint</Application>
  <PresentationFormat>On-screen Show (4:3)</PresentationFormat>
  <Paragraphs>73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5" baseType="lpstr">
      <vt:lpstr>Arial</vt:lpstr>
      <vt:lpstr>Arial Black</vt:lpstr>
      <vt:lpstr>Essential</vt:lpstr>
      <vt:lpstr>Eduqas A-Level Music</vt:lpstr>
      <vt:lpstr>Introduction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Component 3</vt:lpstr>
      <vt:lpstr>TASKS</vt:lpstr>
      <vt:lpstr>TASKS</vt:lpstr>
      <vt:lpstr>TASKS</vt:lpstr>
      <vt:lpstr>TASKS</vt:lpstr>
      <vt:lpstr>TASKS</vt:lpstr>
    </vt:vector>
  </TitlesOfParts>
  <Company>Handsworth Grammar School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 Music</dc:title>
  <dc:creator>Mike Bernamont</dc:creator>
  <cp:lastModifiedBy>Martin Ward (HGS)</cp:lastModifiedBy>
  <cp:revision>33</cp:revision>
  <cp:lastPrinted>2020-10-14T11:41:59Z</cp:lastPrinted>
  <dcterms:created xsi:type="dcterms:W3CDTF">2014-11-13T15:14:53Z</dcterms:created>
  <dcterms:modified xsi:type="dcterms:W3CDTF">2026-07-06T14:18:08Z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0x010100AD917BC13AAAC94784DEBB1F88544FB9</vt:lpwstr>
  </property>
</Properties>
</file>